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7" r:id="rId3"/>
    <p:sldId id="288" r:id="rId4"/>
    <p:sldId id="270" r:id="rId5"/>
    <p:sldId id="259" r:id="rId6"/>
    <p:sldId id="277" r:id="rId7"/>
    <p:sldId id="278" r:id="rId8"/>
    <p:sldId id="279" r:id="rId9"/>
    <p:sldId id="280" r:id="rId10"/>
    <p:sldId id="281" r:id="rId11"/>
    <p:sldId id="266" r:id="rId12"/>
    <p:sldId id="289" r:id="rId13"/>
    <p:sldId id="274" r:id="rId14"/>
    <p:sldId id="271" r:id="rId15"/>
    <p:sldId id="284" r:id="rId16"/>
    <p:sldId id="275" r:id="rId17"/>
    <p:sldId id="290" r:id="rId18"/>
  </p:sldIdLst>
  <p:sldSz cx="9144000" cy="6858000" type="screen4x3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6429" autoAdjust="0"/>
  </p:normalViewPr>
  <p:slideViewPr>
    <p:cSldViewPr snapToGrid="0">
      <p:cViewPr>
        <p:scale>
          <a:sx n="150" d="100"/>
          <a:sy n="150" d="100"/>
        </p:scale>
        <p:origin x="288" y="-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0725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49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85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7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00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97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0" y="862564"/>
            <a:ext cx="9144000" cy="55211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</a:t>
            </a:r>
          </a:p>
          <a:p>
            <a:pPr lvl="1"/>
            <a:r>
              <a:rPr lang="en-US" dirty="0"/>
              <a:t>click</a:t>
            </a:r>
          </a:p>
          <a:p>
            <a:pPr lvl="2"/>
            <a:r>
              <a:rPr lang="en-US" dirty="0"/>
              <a:t>click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altLang="zh-TW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 dirty="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76074664@mail.nck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emf"/><Relationship Id="rId17" Type="http://schemas.openxmlformats.org/officeDocument/2006/relationships/image" Target="../media/image31.png"/><Relationship Id="rId2" Type="http://schemas.openxmlformats.org/officeDocument/2006/relationships/image" Target="../media/image2.tmp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emf"/><Relationship Id="rId5" Type="http://schemas.openxmlformats.org/officeDocument/2006/relationships/image" Target="../media/image19.jp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jp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初階影像處理、嵌入式機器人視覺</a:t>
            </a:r>
            <a:b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及人機互動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Embedded Robot Vision and Human-Computer Interaction)</a:t>
            </a:r>
            <a:r>
              <a:rPr lang="zh-TW" altLang="en-US" sz="27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7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Edward: </a:t>
            </a:r>
            <a:r>
              <a:rPr lang="en-US" alt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thanhng1985@gmail.com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Charlie: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  <a:hlinkClick r:id="rId3"/>
              </a:rPr>
              <a:t>p76074664@mail.ncku.edu</a:t>
            </a:r>
            <a:r>
              <a:rPr lang="en-US" altLang="zh-TW">
                <a:latin typeface="Arial"/>
                <a:ea typeface="Arial"/>
                <a:cs typeface="Arial"/>
                <a:sym typeface="Arial"/>
                <a:hlinkClick r:id="rId3"/>
              </a:rPr>
              <a:t>.tw</a:t>
            </a:r>
            <a:r>
              <a:rPr lang="en-US" altLang="zh-TW">
                <a:latin typeface="Arial"/>
                <a:ea typeface="Arial"/>
                <a:cs typeface="Arial"/>
                <a:sym typeface="Arial"/>
              </a:rPr>
              <a:t>  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ffice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our: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15:00~17:00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, Mon.</a:t>
            </a:r>
            <a:br>
              <a:rPr lang="en-US" altLang="zh-TW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                                            20:00~22:00, Tue.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52745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dog.bmp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(dog.bmp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/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weighting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dirty="0"/>
              <a:t>Textbook Chapter 3, p. 51 ~ 51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2000" dirty="0" err="1"/>
              <a:t>createTrackbar</a:t>
            </a:r>
            <a:r>
              <a:rPr lang="en-US" altLang="zh-TW" sz="2000" dirty="0"/>
              <a:t>(...);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7419197" y="6619307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63351"/>
          <a:stretch/>
        </p:blipFill>
        <p:spPr>
          <a:xfrm>
            <a:off x="4250504" y="3066690"/>
            <a:ext cx="3223444" cy="141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316" y="4678390"/>
            <a:ext cx="1643603" cy="197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5918693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501" y="4682050"/>
            <a:ext cx="1643604" cy="196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7905706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6" name="Shape 166"/>
          <p:cNvSpPr/>
          <p:nvPr/>
        </p:nvSpPr>
        <p:spPr>
          <a:xfrm>
            <a:off x="3931681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向右箭號 1"/>
          <p:cNvSpPr/>
          <p:nvPr/>
        </p:nvSpPr>
        <p:spPr>
          <a:xfrm>
            <a:off x="4914041" y="5748885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向右箭號 14"/>
          <p:cNvSpPr/>
          <p:nvPr/>
        </p:nvSpPr>
        <p:spPr>
          <a:xfrm>
            <a:off x="7059209" y="5734361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3946" y="4726204"/>
            <a:ext cx="1643604" cy="196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B6FAA-2994-4291-94EA-3603585DDC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61" t="13780" r="71111" b="30576"/>
          <a:stretch/>
        </p:blipFill>
        <p:spPr>
          <a:xfrm>
            <a:off x="346805" y="3001992"/>
            <a:ext cx="2552097" cy="38560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F52B2E-1B56-4D39-BF0D-5C8C8049770C}"/>
              </a:ext>
            </a:extLst>
          </p:cNvPr>
          <p:cNvSpPr/>
          <p:nvPr/>
        </p:nvSpPr>
        <p:spPr>
          <a:xfrm>
            <a:off x="709240" y="5931145"/>
            <a:ext cx="1835552" cy="731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0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1555"/>
          <a:stretch/>
        </p:blipFill>
        <p:spPr>
          <a:xfrm>
            <a:off x="4919640" y="4239236"/>
            <a:ext cx="1846458" cy="2062538"/>
          </a:xfrm>
          <a:prstGeom prst="rect">
            <a:avLst/>
          </a:prstGeom>
        </p:spPr>
      </p:pic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-43702" y="45486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2. Edge Detection</a:t>
            </a:r>
            <a:r>
              <a:rPr lang="zh-TW" alt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0%)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			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Ben,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altLang="en-US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Shape 18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" y="454578"/>
                <a:ext cx="9056594" cy="2966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Given: an RGB image, screw.jpg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Q: 1) Convert the RGB image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to grayscale image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and then smooth the grayscale 	image by using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3x3 Gaussian smooth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filter.(5%)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          2) Write your own </a:t>
                </a:r>
                <a:r>
                  <a:rPr lang="en-US" altLang="zh-TW" sz="1800" b="1" dirty="0">
                    <a:latin typeface="Arial"/>
                    <a:ea typeface="Arial"/>
                    <a:cs typeface="Arial"/>
                    <a:sym typeface="Arial"/>
                  </a:rPr>
                  <a:t>Sobel</a:t>
                </a:r>
                <a:r>
                  <a:rPr lang="zh-TW" altLang="en-US" sz="1800" b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b="1" dirty="0">
                    <a:latin typeface="Arial"/>
                    <a:ea typeface="Arial"/>
                    <a:cs typeface="Arial"/>
                    <a:sym typeface="Arial"/>
                  </a:rPr>
                  <a:t>edge</a:t>
                </a:r>
                <a:r>
                  <a:rPr lang="zh-TW" altLang="en-US" sz="1800" b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b="1" dirty="0">
                    <a:latin typeface="Arial"/>
                    <a:ea typeface="Arial"/>
                    <a:cs typeface="Arial"/>
                    <a:sym typeface="Arial"/>
                  </a:rPr>
                  <a:t>detection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to detect 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horizontal and vertical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edge. 	(</a:t>
                </a:r>
                <a:r>
                  <a:rPr lang="en-US" altLang="zh-TW" sz="1800" b="1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can not 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 OpenCV function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)normalize 0~255 give the threshold: 40(5%)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3) Then calculate the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magnitude and direction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of edge.(10%)</a:t>
                </a:r>
              </a:p>
              <a:p>
                <a:pPr marL="896938" lvl="1" indent="180975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Use Trackbar to change the threshold of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magnitude give the </a:t>
                </a:r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threshold: 40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</a:p>
              <a:p>
                <a:pPr marL="10795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Use 2) result to calculate each pixel direction and then Show the pixels which gradient   direction is between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±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10.</a:t>
                </a:r>
              </a:p>
              <a:p>
                <a:pPr marL="896938" lvl="1" indent="180975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Use MFC “Edit Controls” to let me input any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( default is 10)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r>
                  <a:rPr lang="en-US" altLang="zh-TW" sz="16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lang="en-US" altLang="zh-TW" sz="160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5750" indent="-285750">
                  <a:lnSpc>
                    <a:spcPct val="100000"/>
                  </a:lnSpc>
                </a:pPr>
                <a:r>
                  <a:rPr lang="en-US" altLang="zh-TW" sz="1600" dirty="0"/>
                  <a:t>Hint: Textbook Chapter 6, p.148 ~ 149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1600" dirty="0"/>
                  <a:t>              </a:t>
                </a:r>
              </a:p>
            </p:txBody>
          </p:sp>
        </mc:Choice>
        <mc:Fallback xmlns="">
          <p:sp>
            <p:nvSpPr>
              <p:cNvPr id="186" name="Shape 18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" y="454578"/>
                <a:ext cx="9056594" cy="2966518"/>
              </a:xfrm>
              <a:prstGeom prst="rect">
                <a:avLst/>
              </a:prstGeom>
              <a:blipFill>
                <a:blip r:embed="rId4"/>
                <a:stretch>
                  <a:fillRect l="-673" t="-1646" r="-1211" b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7086359" y="664014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3874" y="6175801"/>
            <a:ext cx="7553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screw.jpg</a:t>
            </a:r>
            <a:endParaRPr lang="zh-TW" altLang="en-US" sz="1050" dirty="0"/>
          </a:p>
        </p:txBody>
      </p:sp>
      <p:sp>
        <p:nvSpPr>
          <p:cNvPr id="34" name="Shape 192"/>
          <p:cNvSpPr/>
          <p:nvPr/>
        </p:nvSpPr>
        <p:spPr>
          <a:xfrm>
            <a:off x="2424780" y="5062737"/>
            <a:ext cx="345412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2"/>
          <p:cNvSpPr/>
          <p:nvPr/>
        </p:nvSpPr>
        <p:spPr>
          <a:xfrm>
            <a:off x="4553850" y="5062737"/>
            <a:ext cx="345412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50" name="矩形 49"/>
          <p:cNvSpPr/>
          <p:nvPr/>
        </p:nvSpPr>
        <p:spPr>
          <a:xfrm>
            <a:off x="3075008" y="5154284"/>
            <a:ext cx="130279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Horizontal edges</a:t>
            </a:r>
            <a:endParaRPr lang="zh-TW" altLang="en-US" sz="1050" dirty="0"/>
          </a:p>
        </p:txBody>
      </p:sp>
      <p:sp>
        <p:nvSpPr>
          <p:cNvPr id="59" name="矩形 58"/>
          <p:cNvSpPr/>
          <p:nvPr/>
        </p:nvSpPr>
        <p:spPr>
          <a:xfrm>
            <a:off x="5348059" y="3823893"/>
            <a:ext cx="8531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magnitude </a:t>
            </a:r>
            <a:endParaRPr lang="zh-TW" altLang="en-US" sz="1050" dirty="0"/>
          </a:p>
        </p:txBody>
      </p:sp>
      <p:sp>
        <p:nvSpPr>
          <p:cNvPr id="60" name="矩形 59"/>
          <p:cNvSpPr/>
          <p:nvPr/>
        </p:nvSpPr>
        <p:spPr>
          <a:xfrm>
            <a:off x="7498503" y="3910007"/>
            <a:ext cx="7328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schemeClr val="tx1"/>
                </a:solidFill>
              </a:rPr>
              <a:t>direction 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3" y="3987805"/>
            <a:ext cx="2270119" cy="22701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60884"/>
          <a:stretch/>
        </p:blipFill>
        <p:spPr>
          <a:xfrm>
            <a:off x="2873449" y="3638320"/>
            <a:ext cx="1565542" cy="1561003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6"/>
          <a:srcRect l="59551" t="1001" r="1333" b="-1001"/>
          <a:stretch/>
        </p:blipFill>
        <p:spPr>
          <a:xfrm>
            <a:off x="2877351" y="5348929"/>
            <a:ext cx="1532556" cy="15281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524F54-56E7-4ACE-A1A9-D53C13D308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94" t="69775" r="70697" b="9610"/>
          <a:stretch/>
        </p:blipFill>
        <p:spPr>
          <a:xfrm>
            <a:off x="7218843" y="3100643"/>
            <a:ext cx="1579944" cy="84455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184349" y="3448256"/>
            <a:ext cx="10482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vertical edges</a:t>
            </a:r>
            <a:endParaRPr lang="zh-TW" altLang="en-US" sz="1050" dirty="0"/>
          </a:p>
        </p:txBody>
      </p:sp>
      <p:grpSp>
        <p:nvGrpSpPr>
          <p:cNvPr id="8" name="群組 7"/>
          <p:cNvGrpSpPr/>
          <p:nvPr/>
        </p:nvGrpSpPr>
        <p:grpSpPr>
          <a:xfrm>
            <a:off x="4799624" y="4114956"/>
            <a:ext cx="1961907" cy="253921"/>
            <a:chOff x="4753590" y="3556187"/>
            <a:chExt cx="1961907" cy="25392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8"/>
            <a:srcRect t="50632" r="42645"/>
            <a:stretch/>
          </p:blipFill>
          <p:spPr>
            <a:xfrm>
              <a:off x="4819646" y="3556187"/>
              <a:ext cx="1895851" cy="253921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6329355" y="3572650"/>
              <a:ext cx="34336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50" dirty="0"/>
                <a:t>255</a:t>
              </a:r>
              <a:endParaRPr lang="zh-TW" altLang="en-US" sz="750" dirty="0"/>
            </a:p>
          </p:txBody>
        </p:sp>
        <p:sp>
          <p:nvSpPr>
            <p:cNvPr id="54" name="Shape 165"/>
            <p:cNvSpPr/>
            <p:nvPr/>
          </p:nvSpPr>
          <p:spPr>
            <a:xfrm>
              <a:off x="4812322" y="3566792"/>
              <a:ext cx="192709" cy="236308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4753590" y="3581324"/>
              <a:ext cx="237566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50" dirty="0"/>
                <a:t>0</a:t>
              </a:r>
              <a:endParaRPr lang="zh-TW" altLang="en-US" sz="750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5551756" y="3568611"/>
              <a:ext cx="34796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00" dirty="0"/>
                <a:t>40</a:t>
              </a:r>
              <a:endParaRPr lang="zh-TW" altLang="en-US" sz="700" dirty="0"/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0090" y="4116238"/>
            <a:ext cx="2166505" cy="2141686"/>
          </a:xfrm>
          <a:prstGeom prst="rect">
            <a:avLst/>
          </a:prstGeom>
        </p:spPr>
      </p:pic>
      <p:sp>
        <p:nvSpPr>
          <p:cNvPr id="55" name="Shape 165"/>
          <p:cNvSpPr/>
          <p:nvPr/>
        </p:nvSpPr>
        <p:spPr>
          <a:xfrm>
            <a:off x="7004080" y="4095596"/>
            <a:ext cx="386548" cy="16927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文字方塊 25"/>
          <p:cNvSpPr txBox="1"/>
          <p:nvPr/>
        </p:nvSpPr>
        <p:spPr>
          <a:xfrm>
            <a:off x="7032765" y="4084930"/>
            <a:ext cx="3479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10</a:t>
            </a:r>
            <a:endParaRPr lang="zh-TW" altLang="en-US" sz="700" dirty="0"/>
          </a:p>
        </p:txBody>
      </p:sp>
    </p:spTree>
    <p:extLst>
      <p:ext uri="{BB962C8B-B14F-4D97-AF65-F5344CB8AC3E}">
        <p14:creationId xmlns:p14="http://schemas.microsoft.com/office/powerpoint/2010/main" val="349986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8">
            <a:extLst>
              <a:ext uri="{FF2B5EF4-FFF2-40B4-BE49-F238E27FC236}">
                <a16:creationId xmlns:a16="http://schemas.microsoft.com/office/drawing/2014/main" id="{423F7295-5494-4868-A778-4E885DAB3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48206" cy="851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sz="2800" b="1" dirty="0">
                <a:ea typeface="Arial"/>
                <a:sym typeface="Arial"/>
              </a:rPr>
              <a:t>3.</a:t>
            </a:r>
            <a:r>
              <a:rPr lang="zh-TW" altLang="en-US" sz="2800" b="1" dirty="0">
                <a:ea typeface="Arial"/>
                <a:sym typeface="Arial"/>
              </a:rPr>
              <a:t> </a:t>
            </a:r>
            <a:r>
              <a:rPr lang="en-US" altLang="zh-TW" sz="2800" b="1" dirty="0">
                <a:ea typeface="Arial"/>
                <a:sym typeface="Arial"/>
              </a:rPr>
              <a:t>The Gaussian and Laplacian pyramids </a:t>
            </a:r>
            <a:r>
              <a:rPr lang="zh-TW" altLang="zh-TW" sz="2800" b="1" dirty="0">
                <a:ea typeface="Arial"/>
                <a:sym typeface="Arial"/>
              </a:rPr>
              <a:t>(</a:t>
            </a:r>
            <a:r>
              <a:rPr lang="en-US" altLang="zh-TW" sz="2800" b="1" dirty="0">
                <a:ea typeface="Arial"/>
                <a:sym typeface="Arial"/>
              </a:rPr>
              <a:t>20</a:t>
            </a:r>
            <a:r>
              <a:rPr lang="zh-TW" altLang="zh-TW" sz="2800" b="1" dirty="0">
                <a:ea typeface="Arial"/>
                <a:sym typeface="Arial"/>
              </a:rPr>
              <a:t>%)</a:t>
            </a:r>
            <a:r>
              <a:rPr lang="en-US" altLang="zh-TW" sz="2800" b="1" dirty="0">
                <a:ea typeface="Arial"/>
                <a:sym typeface="Arial"/>
              </a:rPr>
              <a:t>  </a:t>
            </a:r>
            <a:r>
              <a:rPr lang="en-US" altLang="zh-TW" b="1" dirty="0">
                <a:ea typeface="Arial"/>
                <a:sym typeface="Arial"/>
              </a:rPr>
              <a:t/>
            </a:r>
            <a:br>
              <a:rPr lang="en-US" altLang="zh-TW" b="1" dirty="0">
                <a:ea typeface="Arial"/>
                <a:sym typeface="Arial"/>
              </a:rPr>
            </a:br>
            <a:r>
              <a:rPr lang="en-US" altLang="zh-TW" b="1" dirty="0">
                <a:ea typeface="Arial"/>
                <a:sym typeface="Arial"/>
              </a:rPr>
              <a:t>    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Erin, Daniel, Oscar)</a:t>
            </a:r>
            <a:r>
              <a:rPr lang="zh-TW" altLang="en-US" sz="1800" b="1" dirty="0">
                <a:ea typeface="Arial"/>
                <a:sym typeface="Arial"/>
              </a:rPr>
              <a:t> </a:t>
            </a:r>
            <a:endParaRPr lang="zh-TW" altLang="en-US" sz="2800" b="1" dirty="0">
              <a:solidFill>
                <a:schemeClr val="dk1"/>
              </a:solidFill>
              <a:ea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A4B622-9D5B-4888-9F59-15FD1225E553}"/>
              </a:ext>
            </a:extLst>
          </p:cNvPr>
          <p:cNvSpPr txBox="1"/>
          <p:nvPr/>
        </p:nvSpPr>
        <p:spPr>
          <a:xfrm>
            <a:off x="-24709" y="604628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an image, pyramids_Gray.jpg</a:t>
            </a:r>
            <a:endParaRPr lang="en-US" altLang="zh-TW" sz="18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show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Gaussian and Laplacian pyramids</a:t>
            </a: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,</a:t>
            </a:r>
            <a:r>
              <a:rPr lang="zh-TW" altLang="en-US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also</a:t>
            </a:r>
            <a:r>
              <a:rPr lang="zh-TW" altLang="en-US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the inverse </a:t>
            </a:r>
            <a:r>
              <a:rPr lang="en-US" altLang="zh-TW" sz="1800" dirty="0">
                <a:solidFill>
                  <a:srgbClr val="00B0F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process images</a:t>
            </a:r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for recovering the original image from the subimages.</a:t>
            </a:r>
          </a:p>
          <a:p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        1) Show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Gaussian(3x3) pyramid level 1 image (5%)</a:t>
            </a:r>
          </a:p>
          <a:p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2)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Laplacian pyramid </a:t>
            </a:r>
            <a:r>
              <a:rPr lang="en-US" altLang="zh-TW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0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(5%)</a:t>
            </a:r>
          </a:p>
          <a:p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3)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</a:t>
            </a:r>
            <a:r>
              <a:rPr lang="en-US" altLang="zh-TW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Gaussian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pyramid level 1 image (5%)</a:t>
            </a:r>
          </a:p>
          <a:p>
            <a:pPr lvl="0"/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4)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I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nverse Gaussian </a:t>
            </a:r>
            <a:r>
              <a:rPr lang="en-US" altLang="zh-TW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pyramid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0 image (5%)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OpenCV textbook chapter 5</a:t>
            </a:r>
            <a:r>
              <a:rPr lang="zh-TW" altLang="en-US" sz="1800" dirty="0">
                <a:solidFill>
                  <a:prstClr val="black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p.130~132,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GAUSSIAN_5x5 = </a:t>
            </a:r>
            <a:endParaRPr lang="en-US" altLang="zh-TW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87">
            <a:extLst>
              <a:ext uri="{FF2B5EF4-FFF2-40B4-BE49-F238E27FC236}">
                <a16:creationId xmlns:a16="http://schemas.microsoft.com/office/drawing/2014/main" id="{5BF7CFB5-002D-465B-B6CC-92C890493F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7760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DE907DD-260A-4701-A6DD-82637DEE0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8" t="14442" r="45069" b="64609"/>
          <a:stretch/>
        </p:blipFill>
        <p:spPr>
          <a:xfrm>
            <a:off x="4628" y="4304041"/>
            <a:ext cx="2033274" cy="1076055"/>
          </a:xfrm>
          <a:prstGeom prst="rect">
            <a:avLst/>
          </a:prstGeom>
        </p:spPr>
      </p:pic>
      <p:cxnSp>
        <p:nvCxnSpPr>
          <p:cNvPr id="29" name="直線單箭頭接點 118">
            <a:extLst>
              <a:ext uri="{FF2B5EF4-FFF2-40B4-BE49-F238E27FC236}">
                <a16:creationId xmlns:a16="http://schemas.microsoft.com/office/drawing/2014/main" id="{71F1CB19-2B55-419B-82FE-0CBF57EDB8B6}"/>
              </a:ext>
            </a:extLst>
          </p:cNvPr>
          <p:cNvCxnSpPr>
            <a:cxnSpLocks/>
          </p:cNvCxnSpPr>
          <p:nvPr/>
        </p:nvCxnSpPr>
        <p:spPr>
          <a:xfrm flipH="1">
            <a:off x="7248756" y="5740430"/>
            <a:ext cx="699685" cy="18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99">
            <a:extLst>
              <a:ext uri="{FF2B5EF4-FFF2-40B4-BE49-F238E27FC236}">
                <a16:creationId xmlns:a16="http://schemas.microsoft.com/office/drawing/2014/main" id="{98CE9968-C0FE-4A71-9ACF-0D9B6C2149A7}"/>
              </a:ext>
            </a:extLst>
          </p:cNvPr>
          <p:cNvCxnSpPr>
            <a:cxnSpLocks/>
          </p:cNvCxnSpPr>
          <p:nvPr/>
        </p:nvCxnSpPr>
        <p:spPr>
          <a:xfrm flipV="1">
            <a:off x="4879403" y="5729004"/>
            <a:ext cx="672878" cy="11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136">
            <a:extLst>
              <a:ext uri="{FF2B5EF4-FFF2-40B4-BE49-F238E27FC236}">
                <a16:creationId xmlns:a16="http://schemas.microsoft.com/office/drawing/2014/main" id="{538749A3-53AA-4F71-94FA-CACF3DD67150}"/>
              </a:ext>
            </a:extLst>
          </p:cNvPr>
          <p:cNvCxnSpPr>
            <a:cxnSpLocks/>
          </p:cNvCxnSpPr>
          <p:nvPr/>
        </p:nvCxnSpPr>
        <p:spPr>
          <a:xfrm flipV="1">
            <a:off x="6749009" y="3873338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35">
            <a:extLst>
              <a:ext uri="{FF2B5EF4-FFF2-40B4-BE49-F238E27FC236}">
                <a16:creationId xmlns:a16="http://schemas.microsoft.com/office/drawing/2014/main" id="{CB9BE387-35E7-41D4-9DF6-B83EA8AB2B7F}"/>
              </a:ext>
            </a:extLst>
          </p:cNvPr>
          <p:cNvCxnSpPr>
            <a:cxnSpLocks/>
          </p:cNvCxnSpPr>
          <p:nvPr/>
        </p:nvCxnSpPr>
        <p:spPr>
          <a:xfrm flipV="1">
            <a:off x="7197858" y="3865056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102">
            <a:extLst>
              <a:ext uri="{FF2B5EF4-FFF2-40B4-BE49-F238E27FC236}">
                <a16:creationId xmlns:a16="http://schemas.microsoft.com/office/drawing/2014/main" id="{459A7573-2428-48C1-842C-3835DB41A22E}"/>
              </a:ext>
            </a:extLst>
          </p:cNvPr>
          <p:cNvCxnSpPr>
            <a:cxnSpLocks/>
          </p:cNvCxnSpPr>
          <p:nvPr/>
        </p:nvCxnSpPr>
        <p:spPr>
          <a:xfrm flipV="1">
            <a:off x="4854673" y="5848499"/>
            <a:ext cx="0" cy="630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91">
            <a:extLst>
              <a:ext uri="{FF2B5EF4-FFF2-40B4-BE49-F238E27FC236}">
                <a16:creationId xmlns:a16="http://schemas.microsoft.com/office/drawing/2014/main" id="{FF45FED0-B2F7-469F-979C-881DF80EF709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4162864" y="5729748"/>
            <a:ext cx="586158" cy="10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3">
            <a:extLst>
              <a:ext uri="{FF2B5EF4-FFF2-40B4-BE49-F238E27FC236}">
                <a16:creationId xmlns:a16="http://schemas.microsoft.com/office/drawing/2014/main" id="{41213CE8-99C7-47F2-A32E-44D959382296}"/>
              </a:ext>
            </a:extLst>
          </p:cNvPr>
          <p:cNvCxnSpPr>
            <a:cxnSpLocks/>
          </p:cNvCxnSpPr>
          <p:nvPr/>
        </p:nvCxnSpPr>
        <p:spPr>
          <a:xfrm flipV="1">
            <a:off x="4899062" y="3838654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79">
            <a:extLst>
              <a:ext uri="{FF2B5EF4-FFF2-40B4-BE49-F238E27FC236}">
                <a16:creationId xmlns:a16="http://schemas.microsoft.com/office/drawing/2014/main" id="{BD92B8FD-2CF5-49D6-8E72-FDE7D2907DFB}"/>
              </a:ext>
            </a:extLst>
          </p:cNvPr>
          <p:cNvCxnSpPr>
            <a:cxnSpLocks/>
          </p:cNvCxnSpPr>
          <p:nvPr/>
        </p:nvCxnSpPr>
        <p:spPr>
          <a:xfrm>
            <a:off x="3730906" y="5848499"/>
            <a:ext cx="0" cy="591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9">
            <a:extLst>
              <a:ext uri="{FF2B5EF4-FFF2-40B4-BE49-F238E27FC236}">
                <a16:creationId xmlns:a16="http://schemas.microsoft.com/office/drawing/2014/main" id="{7E699513-6111-46BE-8FEA-031FF1B36AB7}"/>
              </a:ext>
            </a:extLst>
          </p:cNvPr>
          <p:cNvCxnSpPr>
            <a:cxnSpLocks/>
          </p:cNvCxnSpPr>
          <p:nvPr/>
        </p:nvCxnSpPr>
        <p:spPr>
          <a:xfrm>
            <a:off x="3714033" y="4634774"/>
            <a:ext cx="0" cy="591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16">
            <a:extLst>
              <a:ext uri="{FF2B5EF4-FFF2-40B4-BE49-F238E27FC236}">
                <a16:creationId xmlns:a16="http://schemas.microsoft.com/office/drawing/2014/main" id="{67FDDF35-0600-4A1E-9C1C-ADFFF305E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36" y="3169605"/>
            <a:ext cx="1595255" cy="1595255"/>
          </a:xfrm>
          <a:prstGeom prst="rect">
            <a:avLst/>
          </a:prstGeom>
        </p:spPr>
      </p:pic>
      <p:cxnSp>
        <p:nvCxnSpPr>
          <p:cNvPr id="43" name="直線單箭頭接點 18">
            <a:extLst>
              <a:ext uri="{FF2B5EF4-FFF2-40B4-BE49-F238E27FC236}">
                <a16:creationId xmlns:a16="http://schemas.microsoft.com/office/drawing/2014/main" id="{6930591E-AB7E-4C42-A134-BF4587E74494}"/>
              </a:ext>
            </a:extLst>
          </p:cNvPr>
          <p:cNvCxnSpPr>
            <a:cxnSpLocks/>
          </p:cNvCxnSpPr>
          <p:nvPr/>
        </p:nvCxnSpPr>
        <p:spPr>
          <a:xfrm flipV="1">
            <a:off x="4341355" y="3856327"/>
            <a:ext cx="438892" cy="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0">
            <a:extLst>
              <a:ext uri="{FF2B5EF4-FFF2-40B4-BE49-F238E27FC236}">
                <a16:creationId xmlns:a16="http://schemas.microsoft.com/office/drawing/2014/main" id="{0D07B646-95CB-42A5-82F3-BC067D3B6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38" y="5219551"/>
            <a:ext cx="820350" cy="820350"/>
          </a:xfrm>
          <a:prstGeom prst="rect">
            <a:avLst/>
          </a:prstGeom>
        </p:spPr>
      </p:pic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3DFC34F4-4027-420A-AE94-2113A74A3306}"/>
              </a:ext>
            </a:extLst>
          </p:cNvPr>
          <p:cNvCxnSpPr>
            <a:cxnSpLocks/>
          </p:cNvCxnSpPr>
          <p:nvPr/>
        </p:nvCxnSpPr>
        <p:spPr>
          <a:xfrm flipV="1">
            <a:off x="4162864" y="4842069"/>
            <a:ext cx="691809" cy="845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5">
            <a:extLst>
              <a:ext uri="{FF2B5EF4-FFF2-40B4-BE49-F238E27FC236}">
                <a16:creationId xmlns:a16="http://schemas.microsoft.com/office/drawing/2014/main" id="{46E0F07A-FD26-401E-8252-49F00CBA7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2" y="3182909"/>
            <a:ext cx="1533908" cy="1533908"/>
          </a:xfrm>
          <a:prstGeom prst="rect">
            <a:avLst/>
          </a:prstGeom>
        </p:spPr>
      </p:pic>
      <p:cxnSp>
        <p:nvCxnSpPr>
          <p:cNvPr id="47" name="直線單箭頭接點 24">
            <a:extLst>
              <a:ext uri="{FF2B5EF4-FFF2-40B4-BE49-F238E27FC236}">
                <a16:creationId xmlns:a16="http://schemas.microsoft.com/office/drawing/2014/main" id="{78775D5C-9AC4-491C-8CCC-EA5B567767AC}"/>
              </a:ext>
            </a:extLst>
          </p:cNvPr>
          <p:cNvCxnSpPr>
            <a:cxnSpLocks/>
          </p:cNvCxnSpPr>
          <p:nvPr/>
        </p:nvCxnSpPr>
        <p:spPr>
          <a:xfrm flipV="1">
            <a:off x="4103090" y="6507688"/>
            <a:ext cx="751583" cy="195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37">
            <a:extLst>
              <a:ext uri="{FF2B5EF4-FFF2-40B4-BE49-F238E27FC236}">
                <a16:creationId xmlns:a16="http://schemas.microsoft.com/office/drawing/2014/main" id="{C5FA2513-9CC8-48D9-810B-E11D9ADE0804}"/>
              </a:ext>
            </a:extLst>
          </p:cNvPr>
          <p:cNvCxnSpPr>
            <a:cxnSpLocks/>
          </p:cNvCxnSpPr>
          <p:nvPr/>
        </p:nvCxnSpPr>
        <p:spPr>
          <a:xfrm flipH="1" flipV="1">
            <a:off x="7121263" y="6438979"/>
            <a:ext cx="954672" cy="246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2">
            <a:extLst>
              <a:ext uri="{FF2B5EF4-FFF2-40B4-BE49-F238E27FC236}">
                <a16:creationId xmlns:a16="http://schemas.microsoft.com/office/drawing/2014/main" id="{2CC876E0-9ED3-4DBB-96D8-8A37E08D9CEA}"/>
              </a:ext>
            </a:extLst>
          </p:cNvPr>
          <p:cNvSpPr/>
          <p:nvPr/>
        </p:nvSpPr>
        <p:spPr>
          <a:xfrm>
            <a:off x="2133711" y="3754113"/>
            <a:ext cx="864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0 </a:t>
            </a:r>
            <a:endParaRPr lang="zh-TW" altLang="en-US" dirty="0"/>
          </a:p>
        </p:txBody>
      </p:sp>
      <p:sp>
        <p:nvSpPr>
          <p:cNvPr id="50" name="矩形 9">
            <a:extLst>
              <a:ext uri="{FF2B5EF4-FFF2-40B4-BE49-F238E27FC236}">
                <a16:creationId xmlns:a16="http://schemas.microsoft.com/office/drawing/2014/main" id="{8DF96B35-162E-4E31-AD62-9DCA16D75D86}"/>
              </a:ext>
            </a:extLst>
          </p:cNvPr>
          <p:cNvSpPr/>
          <p:nvPr/>
        </p:nvSpPr>
        <p:spPr>
          <a:xfrm>
            <a:off x="2162564" y="5435826"/>
            <a:ext cx="806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1</a:t>
            </a:r>
            <a:endParaRPr lang="zh-TW" altLang="en-US" dirty="0"/>
          </a:p>
        </p:txBody>
      </p:sp>
      <p:sp>
        <p:nvSpPr>
          <p:cNvPr id="51" name="矩形 28">
            <a:extLst>
              <a:ext uri="{FF2B5EF4-FFF2-40B4-BE49-F238E27FC236}">
                <a16:creationId xmlns:a16="http://schemas.microsoft.com/office/drawing/2014/main" id="{60829C1B-55B0-4FC0-9750-64853D5C7844}"/>
              </a:ext>
            </a:extLst>
          </p:cNvPr>
          <p:cNvSpPr/>
          <p:nvPr/>
        </p:nvSpPr>
        <p:spPr>
          <a:xfrm>
            <a:off x="2146804" y="6463796"/>
            <a:ext cx="806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2</a:t>
            </a:r>
            <a:endParaRPr lang="zh-TW" altLang="en-US" dirty="0"/>
          </a:p>
        </p:txBody>
      </p:sp>
      <p:sp>
        <p:nvSpPr>
          <p:cNvPr id="52" name="矩形 30">
            <a:extLst>
              <a:ext uri="{FF2B5EF4-FFF2-40B4-BE49-F238E27FC236}">
                <a16:creationId xmlns:a16="http://schemas.microsoft.com/office/drawing/2014/main" id="{70C96DB2-D8C7-4E0D-964B-ABC7A37243C9}"/>
              </a:ext>
            </a:extLst>
          </p:cNvPr>
          <p:cNvSpPr/>
          <p:nvPr/>
        </p:nvSpPr>
        <p:spPr>
          <a:xfrm>
            <a:off x="2572738" y="2816998"/>
            <a:ext cx="1726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pyramid 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53" name="矩形 31">
            <a:extLst>
              <a:ext uri="{FF2B5EF4-FFF2-40B4-BE49-F238E27FC236}">
                <a16:creationId xmlns:a16="http://schemas.microsoft.com/office/drawing/2014/main" id="{2FC58FF1-C3AD-49D8-87D7-CA1FF03AB425}"/>
              </a:ext>
            </a:extLst>
          </p:cNvPr>
          <p:cNvSpPr/>
          <p:nvPr/>
        </p:nvSpPr>
        <p:spPr>
          <a:xfrm>
            <a:off x="5061505" y="2827131"/>
            <a:ext cx="1784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 pyramid 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54" name="直線單箭頭接點 45">
            <a:extLst>
              <a:ext uri="{FF2B5EF4-FFF2-40B4-BE49-F238E27FC236}">
                <a16:creationId xmlns:a16="http://schemas.microsoft.com/office/drawing/2014/main" id="{5E99EBA4-6572-44D3-B193-EF6CFE401AEC}"/>
              </a:ext>
            </a:extLst>
          </p:cNvPr>
          <p:cNvCxnSpPr>
            <a:cxnSpLocks/>
          </p:cNvCxnSpPr>
          <p:nvPr/>
        </p:nvCxnSpPr>
        <p:spPr>
          <a:xfrm flipV="1">
            <a:off x="4103090" y="6727758"/>
            <a:ext cx="39797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0">
            <a:extLst>
              <a:ext uri="{FF2B5EF4-FFF2-40B4-BE49-F238E27FC236}">
                <a16:creationId xmlns:a16="http://schemas.microsoft.com/office/drawing/2014/main" id="{5FB008BC-B031-4BC5-8F96-5BF8A6B6F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56" y="5225800"/>
            <a:ext cx="814101" cy="814101"/>
          </a:xfrm>
          <a:prstGeom prst="rect">
            <a:avLst/>
          </a:prstGeom>
        </p:spPr>
      </p:pic>
      <p:pic>
        <p:nvPicPr>
          <p:cNvPr id="56" name="圖片 52">
            <a:extLst>
              <a:ext uri="{FF2B5EF4-FFF2-40B4-BE49-F238E27FC236}">
                <a16:creationId xmlns:a16="http://schemas.microsoft.com/office/drawing/2014/main" id="{8BE03330-00D5-4A68-92A1-96A723259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04" y="3170880"/>
            <a:ext cx="1569801" cy="1569801"/>
          </a:xfrm>
          <a:prstGeom prst="rect">
            <a:avLst/>
          </a:prstGeom>
        </p:spPr>
      </p:pic>
      <p:pic>
        <p:nvPicPr>
          <p:cNvPr id="57" name="圖片 54">
            <a:extLst>
              <a:ext uri="{FF2B5EF4-FFF2-40B4-BE49-F238E27FC236}">
                <a16:creationId xmlns:a16="http://schemas.microsoft.com/office/drawing/2014/main" id="{05254E69-F88C-4B14-A8A9-D63C669C1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84" y="5235989"/>
            <a:ext cx="844660" cy="844660"/>
          </a:xfrm>
          <a:prstGeom prst="rect">
            <a:avLst/>
          </a:prstGeom>
        </p:spPr>
      </p:pic>
      <p:pic>
        <p:nvPicPr>
          <p:cNvPr id="58" name="圖片 56">
            <a:extLst>
              <a:ext uri="{FF2B5EF4-FFF2-40B4-BE49-F238E27FC236}">
                <a16:creationId xmlns:a16="http://schemas.microsoft.com/office/drawing/2014/main" id="{92CC9165-2581-47D6-8CAD-B69BF38D1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18" y="6439525"/>
            <a:ext cx="418475" cy="418475"/>
          </a:xfrm>
          <a:prstGeom prst="rect">
            <a:avLst/>
          </a:prstGeom>
        </p:spPr>
      </p:pic>
      <p:pic>
        <p:nvPicPr>
          <p:cNvPr id="59" name="圖片 57">
            <a:extLst>
              <a:ext uri="{FF2B5EF4-FFF2-40B4-BE49-F238E27FC236}">
                <a16:creationId xmlns:a16="http://schemas.microsoft.com/office/drawing/2014/main" id="{78DF1360-A7A3-4C6A-B573-6CAB42FEE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637" y="6412468"/>
            <a:ext cx="420660" cy="420660"/>
          </a:xfrm>
          <a:prstGeom prst="rect">
            <a:avLst/>
          </a:prstGeom>
        </p:spPr>
      </p:pic>
      <p:pic>
        <p:nvPicPr>
          <p:cNvPr id="60" name="圖片 63">
            <a:extLst>
              <a:ext uri="{FF2B5EF4-FFF2-40B4-BE49-F238E27FC236}">
                <a16:creationId xmlns:a16="http://schemas.microsoft.com/office/drawing/2014/main" id="{F4069D35-854F-4F86-9E77-19BE665FA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1503" y="4634773"/>
            <a:ext cx="177900" cy="228343"/>
          </a:xfrm>
          <a:prstGeom prst="rect">
            <a:avLst/>
          </a:prstGeom>
        </p:spPr>
      </p:pic>
      <p:pic>
        <p:nvPicPr>
          <p:cNvPr id="61" name="圖片 64">
            <a:extLst>
              <a:ext uri="{FF2B5EF4-FFF2-40B4-BE49-F238E27FC236}">
                <a16:creationId xmlns:a16="http://schemas.microsoft.com/office/drawing/2014/main" id="{466485CD-8DD6-4327-AF80-5BFCCF05DD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7212" y="3731730"/>
            <a:ext cx="228729" cy="241029"/>
          </a:xfrm>
          <a:prstGeom prst="rect">
            <a:avLst/>
          </a:prstGeom>
        </p:spPr>
      </p:pic>
      <p:pic>
        <p:nvPicPr>
          <p:cNvPr id="62" name="圖片 68">
            <a:extLst>
              <a:ext uri="{FF2B5EF4-FFF2-40B4-BE49-F238E27FC236}">
                <a16:creationId xmlns:a16="http://schemas.microsoft.com/office/drawing/2014/main" id="{A89C41E8-E922-4522-9F51-C86C730BAA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0721" y="4832375"/>
            <a:ext cx="177900" cy="228343"/>
          </a:xfrm>
          <a:prstGeom prst="rect">
            <a:avLst/>
          </a:prstGeom>
        </p:spPr>
      </p:pic>
      <p:pic>
        <p:nvPicPr>
          <p:cNvPr id="63" name="圖片 81">
            <a:extLst>
              <a:ext uri="{FF2B5EF4-FFF2-40B4-BE49-F238E27FC236}">
                <a16:creationId xmlns:a16="http://schemas.microsoft.com/office/drawing/2014/main" id="{F96DD53C-871B-4953-947E-F4D9AFC225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4926" y="6083947"/>
            <a:ext cx="176799" cy="231668"/>
          </a:xfrm>
          <a:prstGeom prst="rect">
            <a:avLst/>
          </a:prstGeom>
        </p:spPr>
      </p:pic>
      <p:cxnSp>
        <p:nvCxnSpPr>
          <p:cNvPr id="64" name="直線單箭頭接點 89">
            <a:extLst>
              <a:ext uri="{FF2B5EF4-FFF2-40B4-BE49-F238E27FC236}">
                <a16:creationId xmlns:a16="http://schemas.microsoft.com/office/drawing/2014/main" id="{3A5DBE8A-167F-4711-8690-D6606758E67F}"/>
              </a:ext>
            </a:extLst>
          </p:cNvPr>
          <p:cNvCxnSpPr>
            <a:cxnSpLocks/>
          </p:cNvCxnSpPr>
          <p:nvPr/>
        </p:nvCxnSpPr>
        <p:spPr>
          <a:xfrm flipV="1">
            <a:off x="4861907" y="3938779"/>
            <a:ext cx="0" cy="684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圖片 96">
            <a:extLst>
              <a:ext uri="{FF2B5EF4-FFF2-40B4-BE49-F238E27FC236}">
                <a16:creationId xmlns:a16="http://schemas.microsoft.com/office/drawing/2014/main" id="{5D9CC034-340D-4AF6-B193-08BE504E19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0350" y="6065320"/>
            <a:ext cx="176799" cy="231668"/>
          </a:xfrm>
          <a:prstGeom prst="rect">
            <a:avLst/>
          </a:prstGeom>
        </p:spPr>
      </p:pic>
      <p:pic>
        <p:nvPicPr>
          <p:cNvPr id="66" name="圖片 98">
            <a:extLst>
              <a:ext uri="{FF2B5EF4-FFF2-40B4-BE49-F238E27FC236}">
                <a16:creationId xmlns:a16="http://schemas.microsoft.com/office/drawing/2014/main" id="{D0611565-8A98-427D-A473-0F35E6BCB2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9022" y="5617919"/>
            <a:ext cx="225572" cy="243861"/>
          </a:xfrm>
          <a:prstGeom prst="rect">
            <a:avLst/>
          </a:prstGeom>
        </p:spPr>
      </p:pic>
      <p:cxnSp>
        <p:nvCxnSpPr>
          <p:cNvPr id="67" name="直線單箭頭接點 107">
            <a:extLst>
              <a:ext uri="{FF2B5EF4-FFF2-40B4-BE49-F238E27FC236}">
                <a16:creationId xmlns:a16="http://schemas.microsoft.com/office/drawing/2014/main" id="{960A823B-7BFE-4404-AC6E-DA2ADEDA9E29}"/>
              </a:ext>
            </a:extLst>
          </p:cNvPr>
          <p:cNvCxnSpPr>
            <a:cxnSpLocks/>
          </p:cNvCxnSpPr>
          <p:nvPr/>
        </p:nvCxnSpPr>
        <p:spPr>
          <a:xfrm flipV="1">
            <a:off x="7129809" y="5893003"/>
            <a:ext cx="8376" cy="521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圖片 108">
            <a:extLst>
              <a:ext uri="{FF2B5EF4-FFF2-40B4-BE49-F238E27FC236}">
                <a16:creationId xmlns:a16="http://schemas.microsoft.com/office/drawing/2014/main" id="{A1B72E16-A88F-47A3-A223-1F3A14B80A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1477" y="6049856"/>
            <a:ext cx="177900" cy="228343"/>
          </a:xfrm>
          <a:prstGeom prst="rect">
            <a:avLst/>
          </a:prstGeom>
        </p:spPr>
      </p:pic>
      <p:cxnSp>
        <p:nvCxnSpPr>
          <p:cNvPr id="69" name="直線單箭頭接點 112">
            <a:extLst>
              <a:ext uri="{FF2B5EF4-FFF2-40B4-BE49-F238E27FC236}">
                <a16:creationId xmlns:a16="http://schemas.microsoft.com/office/drawing/2014/main" id="{74D1A0AC-E8BC-4B57-A33B-4856DF221463}"/>
              </a:ext>
            </a:extLst>
          </p:cNvPr>
          <p:cNvCxnSpPr>
            <a:cxnSpLocks/>
          </p:cNvCxnSpPr>
          <p:nvPr/>
        </p:nvCxnSpPr>
        <p:spPr>
          <a:xfrm>
            <a:off x="6429804" y="5739622"/>
            <a:ext cx="598644" cy="4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圖片 115">
            <a:extLst>
              <a:ext uri="{FF2B5EF4-FFF2-40B4-BE49-F238E27FC236}">
                <a16:creationId xmlns:a16="http://schemas.microsoft.com/office/drawing/2014/main" id="{EF7CF522-A75C-4387-99E3-48546880BF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5540" y="5631003"/>
            <a:ext cx="219475" cy="268247"/>
          </a:xfrm>
          <a:prstGeom prst="rect">
            <a:avLst/>
          </a:prstGeom>
        </p:spPr>
      </p:pic>
      <p:cxnSp>
        <p:nvCxnSpPr>
          <p:cNvPr id="71" name="直線單箭頭接點 129">
            <a:extLst>
              <a:ext uri="{FF2B5EF4-FFF2-40B4-BE49-F238E27FC236}">
                <a16:creationId xmlns:a16="http://schemas.microsoft.com/office/drawing/2014/main" id="{BED653E8-B882-44A3-9263-03E1423C2C61}"/>
              </a:ext>
            </a:extLst>
          </p:cNvPr>
          <p:cNvCxnSpPr>
            <a:cxnSpLocks/>
          </p:cNvCxnSpPr>
          <p:nvPr/>
        </p:nvCxnSpPr>
        <p:spPr>
          <a:xfrm flipH="1" flipV="1">
            <a:off x="7150427" y="4842069"/>
            <a:ext cx="744634" cy="884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圖片 131">
            <a:extLst>
              <a:ext uri="{FF2B5EF4-FFF2-40B4-BE49-F238E27FC236}">
                <a16:creationId xmlns:a16="http://schemas.microsoft.com/office/drawing/2014/main" id="{E8CFEC2F-66E2-4F38-A6A9-C4CC044413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4365" y="4645845"/>
            <a:ext cx="182896" cy="231668"/>
          </a:xfrm>
          <a:prstGeom prst="rect">
            <a:avLst/>
          </a:prstGeom>
        </p:spPr>
      </p:pic>
      <p:cxnSp>
        <p:nvCxnSpPr>
          <p:cNvPr id="73" name="直線單箭頭接點 132">
            <a:extLst>
              <a:ext uri="{FF2B5EF4-FFF2-40B4-BE49-F238E27FC236}">
                <a16:creationId xmlns:a16="http://schemas.microsoft.com/office/drawing/2014/main" id="{F12A3B20-01F1-4537-B42C-8E3A77E24A0E}"/>
              </a:ext>
            </a:extLst>
          </p:cNvPr>
          <p:cNvCxnSpPr>
            <a:cxnSpLocks/>
          </p:cNvCxnSpPr>
          <p:nvPr/>
        </p:nvCxnSpPr>
        <p:spPr>
          <a:xfrm flipV="1">
            <a:off x="7150427" y="3995949"/>
            <a:ext cx="0" cy="626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圖片 134">
            <a:extLst>
              <a:ext uri="{FF2B5EF4-FFF2-40B4-BE49-F238E27FC236}">
                <a16:creationId xmlns:a16="http://schemas.microsoft.com/office/drawing/2014/main" id="{93D754CE-D378-41BF-974A-C7BA1280CF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66436" y="3738934"/>
            <a:ext cx="219475" cy="268247"/>
          </a:xfrm>
          <a:prstGeom prst="rect">
            <a:avLst/>
          </a:prstGeom>
        </p:spPr>
      </p:pic>
      <p:pic>
        <p:nvPicPr>
          <p:cNvPr id="75" name="圖片 78">
            <a:extLst>
              <a:ext uri="{FF2B5EF4-FFF2-40B4-BE49-F238E27FC236}">
                <a16:creationId xmlns:a16="http://schemas.microsoft.com/office/drawing/2014/main" id="{4F459848-27B6-44BF-A62E-5706413A94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29871" y="2581691"/>
            <a:ext cx="176799" cy="225572"/>
          </a:xfrm>
          <a:prstGeom prst="rect">
            <a:avLst/>
          </a:prstGeom>
        </p:spPr>
      </p:pic>
      <p:sp>
        <p:nvSpPr>
          <p:cNvPr id="76" name="矩形 30">
            <a:extLst>
              <a:ext uri="{FF2B5EF4-FFF2-40B4-BE49-F238E27FC236}">
                <a16:creationId xmlns:a16="http://schemas.microsoft.com/office/drawing/2014/main" id="{70C96DB2-D8C7-4E0D-964B-ABC7A37243C9}"/>
              </a:ext>
            </a:extLst>
          </p:cNvPr>
          <p:cNvSpPr/>
          <p:nvPr/>
        </p:nvSpPr>
        <p:spPr>
          <a:xfrm>
            <a:off x="6876435" y="2834210"/>
            <a:ext cx="2383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Gaussian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pyramid 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77" name="矩形 30">
            <a:extLst>
              <a:ext uri="{FF2B5EF4-FFF2-40B4-BE49-F238E27FC236}">
                <a16:creationId xmlns:a16="http://schemas.microsoft.com/office/drawing/2014/main" id="{70C96DB2-D8C7-4E0D-964B-ABC7A37243C9}"/>
              </a:ext>
            </a:extLst>
          </p:cNvPr>
          <p:cNvSpPr/>
          <p:nvPr/>
        </p:nvSpPr>
        <p:spPr>
          <a:xfrm>
            <a:off x="2312868" y="4795329"/>
            <a:ext cx="1406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 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60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4048"/>
          </a:xfrm>
        </p:spPr>
        <p:txBody>
          <a:bodyPr/>
          <a:lstStyle/>
          <a:p>
            <a:r>
              <a:rPr lang="en-US" altLang="zh-TW" sz="2800" b="1" dirty="0"/>
              <a:t>4.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(20%) </a:t>
            </a:r>
            <a:r>
              <a:rPr lang="en-US" altLang="zh-TW" sz="2800" b="1" dirty="0">
                <a:solidFill>
                  <a:schemeClr val="tx1"/>
                </a:solidFill>
              </a:rPr>
              <a:t>Adaptive Threshold 		   </a:t>
            </a:r>
            <a:r>
              <a:rPr lang="en-US" altLang="zh-TW" sz="1800" dirty="0">
                <a:solidFill>
                  <a:schemeClr val="tx1"/>
                </a:solidFill>
              </a:rPr>
              <a:t>(</a:t>
            </a:r>
            <a:r>
              <a:rPr lang="zh-CN" altLang="en-US" sz="1800" dirty="0"/>
              <a:t>出題</a:t>
            </a:r>
            <a:r>
              <a:rPr lang="en-US" altLang="zh-CN" sz="1800" dirty="0"/>
              <a:t>: </a:t>
            </a:r>
            <a:r>
              <a:rPr lang="en-US" altLang="zh-TW" sz="1800" dirty="0">
                <a:solidFill>
                  <a:schemeClr val="tx1"/>
                </a:solidFill>
              </a:rPr>
              <a:t>Edward, Jenny)</a:t>
            </a:r>
            <a:endParaRPr lang="zh-TW" altLang="en-US" sz="2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76" y="541948"/>
            <a:ext cx="7825467" cy="32635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4.1</a:t>
            </a:r>
            <a:r>
              <a:rPr lang="zh-TW" altLang="en-US" sz="2000" dirty="0"/>
              <a:t> </a:t>
            </a:r>
            <a:r>
              <a:rPr lang="en-US" altLang="zh-TW" sz="2000" dirty="0">
                <a:sym typeface="Arial"/>
              </a:rPr>
              <a:t>Global </a:t>
            </a:r>
            <a:r>
              <a:rPr lang="zh-TW" altLang="zh-TW" sz="2000" dirty="0">
                <a:sym typeface="Arial"/>
              </a:rPr>
              <a:t>Threshold</a:t>
            </a:r>
            <a:r>
              <a:rPr lang="zh-TW" altLang="en-US" sz="2000" dirty="0">
                <a:sym typeface="Arial"/>
              </a:rPr>
              <a:t> </a:t>
            </a:r>
            <a:r>
              <a:rPr lang="zh-TW" altLang="zh-TW" sz="2000" dirty="0">
                <a:sym typeface="Arial"/>
              </a:rPr>
              <a:t>(</a:t>
            </a:r>
            <a:r>
              <a:rPr lang="en-US" altLang="zh-TW" sz="2000" dirty="0">
                <a:sym typeface="Arial"/>
              </a:rPr>
              <a:t>10</a:t>
            </a:r>
            <a:r>
              <a:rPr lang="zh-TW" altLang="zh-TW" sz="2000" dirty="0">
                <a:sym typeface="Arial"/>
              </a:rPr>
              <a:t>%)</a:t>
            </a:r>
            <a:r>
              <a:rPr lang="en-US" altLang="zh-TW" sz="2000" dirty="0">
                <a:sym typeface="Arial"/>
              </a:rPr>
              <a:t> </a:t>
            </a:r>
            <a:br>
              <a:rPr lang="en-US" altLang="zh-TW" sz="2000" dirty="0">
                <a:sym typeface="Arial"/>
              </a:rPr>
            </a:br>
            <a:r>
              <a:rPr lang="en-US" altLang="zh-TW" sz="2000" dirty="0"/>
              <a:t>4.2 Local Threshold</a:t>
            </a:r>
            <a:r>
              <a:rPr lang="zh-TW" altLang="en-US" sz="2000" dirty="0"/>
              <a:t> </a:t>
            </a:r>
            <a:r>
              <a:rPr lang="en-US" altLang="zh-TW" sz="2000" dirty="0"/>
              <a:t>(10%)</a:t>
            </a:r>
          </a:p>
        </p:txBody>
      </p:sp>
      <p:sp>
        <p:nvSpPr>
          <p:cNvPr id="7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DFA40-528F-4B4A-B133-97F7C49A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2" t="35650" r="45768" b="32347"/>
          <a:stretch/>
        </p:blipFill>
        <p:spPr>
          <a:xfrm>
            <a:off x="3047537" y="3211250"/>
            <a:ext cx="2809798" cy="23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2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83615" cy="484094"/>
          </a:xfrm>
        </p:spPr>
        <p:txBody>
          <a:bodyPr/>
          <a:lstStyle/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</a:rPr>
              <a:t> 		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6" y="583055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global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/>
              <a:t>threshold(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threshold value = 80</a:t>
            </a:r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42700" y="4824763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" name="矩形 7"/>
          <p:cNvSpPr/>
          <p:nvPr/>
        </p:nvSpPr>
        <p:spPr>
          <a:xfrm>
            <a:off x="6668201" y="6540664"/>
            <a:ext cx="11400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global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Oringinal image">
            <a:extLst>
              <a:ext uri="{FF2B5EF4-FFF2-40B4-BE49-F238E27FC236}">
                <a16:creationId xmlns:a16="http://schemas.microsoft.com/office/drawing/2014/main" id="{04938C85-3C7A-4E50-B5EF-740554DB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4" y="3402173"/>
            <a:ext cx="3598789" cy="3020412"/>
          </a:xfrm>
          <a:prstGeom prst="rect">
            <a:avLst/>
          </a:prstGeom>
        </p:spPr>
      </p:pic>
      <p:pic>
        <p:nvPicPr>
          <p:cNvPr id="13" name="Picture 12" descr="Thresholed image">
            <a:extLst>
              <a:ext uri="{FF2B5EF4-FFF2-40B4-BE49-F238E27FC236}">
                <a16:creationId xmlns:a16="http://schemas.microsoft.com/office/drawing/2014/main" id="{47790150-81AB-4DA6-B20B-9621867D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49" y="3429001"/>
            <a:ext cx="3598789" cy="30204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6E6B9-8A20-46A9-90D7-0E3542EEC233}"/>
              </a:ext>
            </a:extLst>
          </p:cNvPr>
          <p:cNvSpPr/>
          <p:nvPr/>
        </p:nvSpPr>
        <p:spPr>
          <a:xfrm>
            <a:off x="1609971" y="632795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QR</a:t>
            </a:r>
            <a:r>
              <a:rPr lang="zh-TW" altLang="zh-TW" dirty="0"/>
              <a:t>.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DEA7CE-CE64-4B25-A7AB-645225F6B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22" t="35650" r="45768" b="32347"/>
          <a:stretch/>
        </p:blipFill>
        <p:spPr>
          <a:xfrm>
            <a:off x="6668201" y="852975"/>
            <a:ext cx="2129089" cy="17435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592C6D-4098-471E-8BE5-C65321D4CB9D}"/>
              </a:ext>
            </a:extLst>
          </p:cNvPr>
          <p:cNvSpPr/>
          <p:nvPr/>
        </p:nvSpPr>
        <p:spPr>
          <a:xfrm>
            <a:off x="7086601" y="120764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3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20891" cy="484094"/>
          </a:xfrm>
        </p:spPr>
        <p:txBody>
          <a:bodyPr/>
          <a:lstStyle/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5515" y="566382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local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 err="1"/>
              <a:t>adaptiveThreshold</a:t>
            </a:r>
            <a:r>
              <a:rPr lang="en-US" altLang="zh-TW" sz="2000" dirty="0"/>
              <a:t>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</a:t>
            </a:r>
            <a:r>
              <a:rPr lang="en-US" altLang="zh-TW" sz="2000" dirty="0" err="1"/>
              <a:t>blockSize</a:t>
            </a:r>
            <a:r>
              <a:rPr lang="en-US" altLang="zh-TW" sz="2000" dirty="0"/>
              <a:t> = 19, offset = -</a:t>
            </a:r>
            <a:r>
              <a:rPr lang="en-US" dirty="0"/>
              <a:t>1</a:t>
            </a:r>
            <a:endParaRPr lang="zh-TW" altLang="en-US" sz="2000" dirty="0"/>
          </a:p>
          <a:p>
            <a:pPr marL="444500" lvl="1" indent="-174625"/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36719" y="5012834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7" name="矩形 6"/>
          <p:cNvSpPr/>
          <p:nvPr/>
        </p:nvSpPr>
        <p:spPr>
          <a:xfrm>
            <a:off x="1579659" y="6592107"/>
            <a:ext cx="649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QR</a:t>
            </a:r>
            <a:r>
              <a:rPr lang="zh-TW" altLang="zh-TW" sz="1050" dirty="0"/>
              <a:t>.</a:t>
            </a:r>
            <a:r>
              <a:rPr lang="en-US" altLang="zh-TW" sz="1050" dirty="0" err="1"/>
              <a:t>png</a:t>
            </a:r>
            <a:endParaRPr lang="zh-TW" altLang="en-US" sz="1050" dirty="0"/>
          </a:p>
        </p:txBody>
      </p:sp>
      <p:sp>
        <p:nvSpPr>
          <p:cNvPr id="8" name="矩形 7"/>
          <p:cNvSpPr/>
          <p:nvPr/>
        </p:nvSpPr>
        <p:spPr>
          <a:xfrm>
            <a:off x="6854311" y="6584156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local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Oringinal image">
            <a:extLst>
              <a:ext uri="{FF2B5EF4-FFF2-40B4-BE49-F238E27FC236}">
                <a16:creationId xmlns:a16="http://schemas.microsoft.com/office/drawing/2014/main" id="{3162776D-929D-439E-BA5B-B2ACF35D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49" y="3544876"/>
            <a:ext cx="3598789" cy="3020412"/>
          </a:xfrm>
          <a:prstGeom prst="rect">
            <a:avLst/>
          </a:prstGeom>
        </p:spPr>
      </p:pic>
      <p:pic>
        <p:nvPicPr>
          <p:cNvPr id="13" name="Picture 12" descr="Adaptive thresholed image">
            <a:extLst>
              <a:ext uri="{FF2B5EF4-FFF2-40B4-BE49-F238E27FC236}">
                <a16:creationId xmlns:a16="http://schemas.microsoft.com/office/drawing/2014/main" id="{14BB2BC9-0AA0-48C8-99D4-1BF4BF98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64" y="3543817"/>
            <a:ext cx="3598788" cy="3020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1416F-4A1F-497D-9BE3-235C47567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22" t="35650" r="45768" b="32347"/>
          <a:stretch/>
        </p:blipFill>
        <p:spPr>
          <a:xfrm>
            <a:off x="7014911" y="539563"/>
            <a:ext cx="2129089" cy="17435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D3BF83-7D11-43D4-B934-FC1C3FA9A736}"/>
              </a:ext>
            </a:extLst>
          </p:cNvPr>
          <p:cNvSpPr/>
          <p:nvPr/>
        </p:nvSpPr>
        <p:spPr>
          <a:xfrm>
            <a:off x="7433311" y="152395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7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52" y="4127034"/>
            <a:ext cx="3274540" cy="2430681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4947" y="88185"/>
            <a:ext cx="9006761" cy="68853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.1 (10%) Transforms: Rotation, Scaling, Translation</a:t>
            </a:r>
            <a:br>
              <a:rPr lang="en-US" sz="2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						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Tri, Helen, Ann</a:t>
            </a:r>
            <a:r>
              <a:rPr lang="en-US" altLang="zh-TW" sz="2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4947" y="776718"/>
            <a:ext cx="9006761" cy="38481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Q: 1) Click button “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5.1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should be showed.</a:t>
            </a:r>
          </a:p>
          <a:p>
            <a:pPr marL="804863" indent="-265113" defTabSz="5429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2) Please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 squared image </a:t>
            </a:r>
            <a:r>
              <a:rPr lang="en-US" altLang="zh-TW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(as Figure 3.1)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with 	   following parameters (</a:t>
            </a:r>
            <a:r>
              <a:rPr lang="en-US" altLang="zh-TW" sz="16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should be entered in the GUI (using Edit Control)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): 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(1) Angle = 45</a:t>
            </a:r>
            <a:r>
              <a:rPr lang="en-US" altLang="zh-TW" sz="1300" b="1" baseline="30000" dirty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300" i="1" dirty="0">
                <a:latin typeface="Arial"/>
                <a:ea typeface="Arial"/>
                <a:cs typeface="Arial"/>
                <a:sym typeface="Arial"/>
              </a:rPr>
              <a:t>counter-clockwise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(2) Scale = 0.8,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(3) Translation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+ 150 (Tx) pixels = 130 + 150 = 280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+ 50 (Ty) pixels = 125 + 50 = 175</a:t>
            </a:r>
          </a:p>
          <a:p>
            <a:pPr marL="2332037" indent="0">
              <a:lnSpc>
                <a:spcPct val="100000"/>
              </a:lnSpc>
              <a:spcBef>
                <a:spcPts val="0"/>
              </a:spcBef>
              <a:buNone/>
              <a:tabLst>
                <a:tab pos="2143125" algn="l"/>
              </a:tabLst>
            </a:pP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Point C (130,125) is center of small square image</a:t>
            </a:r>
            <a:endParaRPr lang="en-US" altLang="zh-TW" sz="1600" dirty="0">
              <a:latin typeface="Arial"/>
              <a:ea typeface="Arial"/>
              <a:cs typeface="Arial"/>
              <a:sym typeface="Arial"/>
            </a:endParaRP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Hint: OpenCV Textbook Chapter 12 (p. 407</a:t>
            </a:r>
            <a:r>
              <a:rPr lang="zh-TW" altLang="en-US" sz="1500" dirty="0"/>
              <a:t> </a:t>
            </a:r>
            <a:r>
              <a:rPr lang="en-US" altLang="zh-TW" sz="1500" dirty="0"/>
              <a:t>~</a:t>
            </a:r>
            <a:r>
              <a:rPr lang="zh-TW" altLang="en-US" sz="1500" dirty="0"/>
              <a:t> </a:t>
            </a:r>
            <a:r>
              <a:rPr lang="en-US" altLang="zh-TW" sz="1500" dirty="0"/>
              <a:t>p. 412, </a:t>
            </a:r>
            <a:r>
              <a:rPr lang="en-US" altLang="zh-TW" sz="1500" dirty="0" err="1"/>
              <a:t>warpAffine</a:t>
            </a:r>
            <a:r>
              <a:rPr lang="en-US" altLang="zh-TW" sz="1500" dirty="0"/>
              <a:t>(…);</a:t>
            </a: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63246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86708" y="6556693"/>
            <a:ext cx="1771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3.1 Original Image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55921" y="6571625"/>
            <a:ext cx="3128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3.2 Rotation, Scale and Translation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56" y="4121866"/>
            <a:ext cx="3479066" cy="24370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11362" y="5776513"/>
            <a:ext cx="1234309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97877" y="5060747"/>
            <a:ext cx="837947" cy="85439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7108603" y="5660305"/>
            <a:ext cx="160776" cy="116208"/>
          </a:xfrm>
          <a:prstGeom prst="curvedConnector3">
            <a:avLst>
              <a:gd name="adj1" fmla="val 1124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7295" y="5458419"/>
            <a:ext cx="485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45</a:t>
            </a:r>
            <a:r>
              <a:rPr lang="en-US" sz="105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endParaRPr 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021762" y="5033773"/>
            <a:ext cx="67165" cy="69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/>
          <p:cNvSpPr txBox="1"/>
          <p:nvPr/>
        </p:nvSpPr>
        <p:spPr>
          <a:xfrm>
            <a:off x="3213340" y="4904336"/>
            <a:ext cx="1372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(130,125)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16298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03079" y="4316779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5" idx="0"/>
          </p:cNvCxnSpPr>
          <p:nvPr/>
        </p:nvCxnSpPr>
        <p:spPr>
          <a:xfrm>
            <a:off x="3055344" y="4446496"/>
            <a:ext cx="1" cy="58727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5" idx="2"/>
          </p:cNvCxnSpPr>
          <p:nvPr/>
        </p:nvCxnSpPr>
        <p:spPr>
          <a:xfrm flipH="1">
            <a:off x="2408830" y="5068393"/>
            <a:ext cx="61293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855934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55934" y="4277882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 flipH="1">
            <a:off x="7109177" y="4409921"/>
            <a:ext cx="18821" cy="63051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040730" y="5078380"/>
            <a:ext cx="106787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063501" y="5031294"/>
            <a:ext cx="91351" cy="9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TextBox 66"/>
          <p:cNvSpPr txBox="1"/>
          <p:nvPr/>
        </p:nvSpPr>
        <p:spPr>
          <a:xfrm>
            <a:off x="6203171" y="5138549"/>
            <a:ext cx="89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(280,175)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01047" y="4156651"/>
            <a:ext cx="727758" cy="5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9011" y="3759136"/>
            <a:ext cx="1623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Small square image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459BBB6-DF56-487F-8C8F-301054D63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80" t="15710" r="6681" b="25736"/>
          <a:stretch/>
        </p:blipFill>
        <p:spPr>
          <a:xfrm>
            <a:off x="-53566" y="4156651"/>
            <a:ext cx="2320575" cy="24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68" y="3381258"/>
            <a:ext cx="2959216" cy="3125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341143"/>
            <a:ext cx="4283850" cy="3212887"/>
          </a:xfrm>
          <a:prstGeom prst="rect">
            <a:avLst/>
          </a:prstGeom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OriginalPerspective.png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straighten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“5.2” to show image in the new window. Then do: 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Click 4 points showed in console window. (start from top-left corner of the original image, and then click clock-wise)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tabLst>
                <a:tab pos="771525" algn="l"/>
              </a:tabLst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Warp the original image to the location </a:t>
            </a:r>
            <a:r>
              <a:rPr lang="en-US" altLang="zh-TW" sz="1500" dirty="0"/>
              <a:t>(20,20), (20,450), (450,450), (450,20). Open second window to show the result.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6 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mouse callback function(p.96)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9798" y="3631077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6" name="Shape 191"/>
          <p:cNvSpPr/>
          <p:nvPr/>
        </p:nvSpPr>
        <p:spPr>
          <a:xfrm>
            <a:off x="4070070" y="5773930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7" name="Shape 192"/>
          <p:cNvSpPr/>
          <p:nvPr/>
        </p:nvSpPr>
        <p:spPr>
          <a:xfrm>
            <a:off x="828968" y="5713751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" name="Shape 193"/>
          <p:cNvSpPr/>
          <p:nvPr/>
        </p:nvSpPr>
        <p:spPr>
          <a:xfrm>
            <a:off x="3776164" y="419717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4"/>
          <p:cNvSpPr/>
          <p:nvPr/>
        </p:nvSpPr>
        <p:spPr>
          <a:xfrm>
            <a:off x="1062635" y="417908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文字方塊 19"/>
          <p:cNvSpPr txBox="1"/>
          <p:nvPr/>
        </p:nvSpPr>
        <p:spPr>
          <a:xfrm>
            <a:off x="4566440" y="34290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04222" y="6537885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/>
              <a:t>(20,450)</a:t>
            </a:r>
            <a:endParaRPr lang="zh-TW" altLang="en-US" sz="1050" dirty="0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 flipH="1">
            <a:off x="5881681" y="3635347"/>
            <a:ext cx="16877" cy="3092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5906511" y="3623342"/>
            <a:ext cx="3061797" cy="37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93"/>
          <p:cNvSpPr/>
          <p:nvPr/>
        </p:nvSpPr>
        <p:spPr>
          <a:xfrm>
            <a:off x="8660709" y="636230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5" name="Shape 193"/>
          <p:cNvSpPr/>
          <p:nvPr/>
        </p:nvSpPr>
        <p:spPr>
          <a:xfrm>
            <a:off x="8662457" y="356238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Shape 192"/>
          <p:cNvSpPr/>
          <p:nvPr/>
        </p:nvSpPr>
        <p:spPr>
          <a:xfrm>
            <a:off x="5818687" y="6273697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192"/>
          <p:cNvSpPr/>
          <p:nvPr/>
        </p:nvSpPr>
        <p:spPr>
          <a:xfrm>
            <a:off x="5827153" y="3602134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28" name="直線單箭頭接點 27"/>
          <p:cNvCxnSpPr>
            <a:cxnSpLocks/>
            <a:endCxn id="27" idx="1"/>
          </p:cNvCxnSpPr>
          <p:nvPr/>
        </p:nvCxnSpPr>
        <p:spPr>
          <a:xfrm flipV="1">
            <a:off x="1217893" y="3621039"/>
            <a:ext cx="4630174" cy="62157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endCxn id="26" idx="1"/>
          </p:cNvCxnSpPr>
          <p:nvPr/>
        </p:nvCxnSpPr>
        <p:spPr>
          <a:xfrm>
            <a:off x="874548" y="5816201"/>
            <a:ext cx="4965053" cy="4764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18" idx="6"/>
            <a:endCxn id="25" idx="3"/>
          </p:cNvCxnSpPr>
          <p:nvPr/>
        </p:nvCxnSpPr>
        <p:spPr>
          <a:xfrm flipV="1">
            <a:off x="3918972" y="3672572"/>
            <a:ext cx="4764399" cy="58915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43" idx="1"/>
            <a:endCxn id="24" idx="1"/>
          </p:cNvCxnSpPr>
          <p:nvPr/>
        </p:nvCxnSpPr>
        <p:spPr>
          <a:xfrm>
            <a:off x="4161040" y="5935824"/>
            <a:ext cx="4520583" cy="44538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80586" y="542454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88108" y="3090933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/>
              <a:t>(450,20)</a:t>
            </a:r>
            <a:endParaRPr lang="zh-TW" altLang="en-US" sz="105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265355" y="6576081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(450,450)</a:t>
            </a:r>
            <a:endParaRPr lang="zh-TW" altLang="en-US" sz="105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5560" y="4129214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2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74548" y="3981369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1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161040" y="5805066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3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0382" y="5715773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4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5.2 (10%)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Perspective Transformation 	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Tri, Helen, Ann)</a:t>
            </a:r>
            <a:endParaRPr lang="en-US" altLang="zh-TW" sz="2800" dirty="0"/>
          </a:p>
        </p:txBody>
      </p:sp>
      <p:sp>
        <p:nvSpPr>
          <p:cNvPr id="37" name="Right Arrow 36"/>
          <p:cNvSpPr/>
          <p:nvPr/>
        </p:nvSpPr>
        <p:spPr>
          <a:xfrm>
            <a:off x="5103170" y="4829942"/>
            <a:ext cx="625465" cy="29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/>
          <p:cNvSpPr txBox="1"/>
          <p:nvPr/>
        </p:nvSpPr>
        <p:spPr>
          <a:xfrm>
            <a:off x="1834025" y="6577456"/>
            <a:ext cx="167213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Original Perspective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72697" y="6613433"/>
            <a:ext cx="1435748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Perspective Image</a:t>
            </a:r>
          </a:p>
        </p:txBody>
      </p:sp>
      <p:sp>
        <p:nvSpPr>
          <p:cNvPr id="51" name="文字方塊 37">
            <a:extLst>
              <a:ext uri="{FF2B5EF4-FFF2-40B4-BE49-F238E27FC236}">
                <a16:creationId xmlns:a16="http://schemas.microsoft.com/office/drawing/2014/main" id="{1CB543FF-08FC-471D-A4D7-535D151DACE7}"/>
              </a:ext>
            </a:extLst>
          </p:cNvPr>
          <p:cNvSpPr txBox="1"/>
          <p:nvPr/>
        </p:nvSpPr>
        <p:spPr>
          <a:xfrm>
            <a:off x="5415902" y="3090933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6BACE5F-85C2-4A28-B735-2BCB83D71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47" t="75829" r="7073" b="10395"/>
          <a:stretch/>
        </p:blipFill>
        <p:spPr>
          <a:xfrm>
            <a:off x="6156794" y="2278739"/>
            <a:ext cx="2737799" cy="7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0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AFEE-8C38-4956-87AA-B6AACEBA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Notice (1/2)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FA9AF-1A73-4998-8D95-216AA6E04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276" y="595145"/>
            <a:ext cx="8988724" cy="5521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 Plagiarism!! If you plagiarize, you will get 0.</a:t>
            </a:r>
          </a:p>
          <a:p>
            <a:r>
              <a:rPr lang="en-US" dirty="0"/>
              <a:t>If TA </a:t>
            </a:r>
            <a:r>
              <a:rPr lang="en-US" dirty="0">
                <a:solidFill>
                  <a:srgbClr val="FFC000"/>
                </a:solidFill>
              </a:rPr>
              <a:t>can’t compile </a:t>
            </a:r>
            <a:r>
              <a:rPr lang="en-US" dirty="0"/>
              <a:t>and run your homework. </a:t>
            </a:r>
            <a:r>
              <a:rPr lang="en-US" dirty="0">
                <a:solidFill>
                  <a:srgbClr val="FF0000"/>
                </a:solidFill>
              </a:rPr>
              <a:t>Within one week</a:t>
            </a:r>
            <a:r>
              <a:rPr lang="en-US" dirty="0"/>
              <a:t>, come to our Lab (65904) and present (demo) your homework. (or your score will be zero)</a:t>
            </a:r>
          </a:p>
          <a:p>
            <a:r>
              <a:rPr lang="en-US" dirty="0">
                <a:solidFill>
                  <a:srgbClr val="FF0000"/>
                </a:solidFill>
              </a:rPr>
              <a:t>Deadline =&gt; 2018/10/15 (Mon.)  23:59:59</a:t>
            </a:r>
          </a:p>
          <a:p>
            <a:pPr marL="715963" lvl="1" indent="-1809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delay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If you submit homework after deadline,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get 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Upload to =&gt; 140.116.154.1 -&gt; Upload/Homework/OpenCv_Hw1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Account:    opencv2018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Password: opencv2018</a:t>
            </a:r>
          </a:p>
          <a:p>
            <a:r>
              <a:rPr lang="en-US" dirty="0"/>
              <a:t>Format: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Filename: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Hw1_Student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ID_Name_Version.rar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ex: Hw1_F71234567_林小明_v1.rar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want to update your file, change ver., ex: Hw1_F71234567_林小明_v2.rar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Content: whole project (including images), (Please delete the debug file)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B2E721BA-FAFA-49A1-BE1A-E834843C45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77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611976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(check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pyqty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guide om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-python (3.4.3.18)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3.6.5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https://www.python.org/downloads/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pyqt5 (5.11.3)</a:t>
            </a:r>
          </a:p>
          <a:p>
            <a:pPr marL="13335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2097" y="507079"/>
            <a:ext cx="8761133" cy="5755697"/>
          </a:xfrm>
        </p:spPr>
        <p:txBody>
          <a:bodyPr/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0. GUI</a:t>
            </a:r>
          </a:p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1.	</a:t>
            </a:r>
            <a:r>
              <a:rPr lang="en-US" altLang="zh-TW" sz="2000" dirty="0">
                <a:solidFill>
                  <a:srgbClr val="FF0000"/>
                </a:solidFill>
              </a:rPr>
              <a:t>(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r>
              <a:rPr lang="en-US" altLang="zh-TW" sz="2000" dirty="0">
                <a:solidFill>
                  <a:srgbClr val="FF0000"/>
                </a:solidFill>
              </a:rPr>
              <a:t>%) </a:t>
            </a:r>
            <a:r>
              <a:rPr lang="en-US" altLang="zh-TW" sz="2000" dirty="0">
                <a:solidFill>
                  <a:schemeClr val="tx1"/>
                </a:solidFill>
              </a:rPr>
              <a:t>Image Processing</a:t>
            </a:r>
            <a:r>
              <a:rPr lang="en-US" altLang="zh-TW" sz="2000" dirty="0"/>
              <a:t>		 (</a:t>
            </a:r>
            <a:r>
              <a:rPr lang="zh-CN" altLang="en-US" sz="2000" dirty="0"/>
              <a:t>出題：</a:t>
            </a:r>
            <a:r>
              <a:rPr lang="en-US" altLang="zh-TW" sz="2000" dirty="0"/>
              <a:t>Tri, Helen, Ann, Ford, </a:t>
            </a:r>
            <a:r>
              <a:rPr lang="en-US" altLang="zh-TW" sz="2000" dirty="0" err="1"/>
              <a:t>Phu</a:t>
            </a:r>
            <a:r>
              <a:rPr lang="en-US" altLang="zh-TW" sz="2000" dirty="0"/>
              <a:t>)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2000" dirty="0"/>
              <a:t>1.1</a:t>
            </a:r>
            <a:r>
              <a:rPr lang="zh-TW" altLang="en-US" sz="2000" dirty="0"/>
              <a:t> </a:t>
            </a:r>
            <a:r>
              <a:rPr lang="en-US" altLang="zh-TW" dirty="0">
                <a:sym typeface="Arial"/>
              </a:rPr>
              <a:t>Load Image File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Conversion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Image Flipping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71463" indent="-2714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2.	</a:t>
            </a:r>
            <a:r>
              <a:rPr lang="en-US" altLang="zh-TW" sz="2000" dirty="0">
                <a:solidFill>
                  <a:srgbClr val="FF0000"/>
                </a:solidFill>
              </a:rPr>
              <a:t>(20%) </a:t>
            </a:r>
            <a:r>
              <a:rPr lang="en-US" altLang="zh-TW" sz="2000" dirty="0"/>
              <a:t>Edge Detection 				 (</a:t>
            </a:r>
            <a:r>
              <a:rPr lang="zh-CN" altLang="en-US" sz="2000" dirty="0"/>
              <a:t>出題：</a:t>
            </a:r>
            <a:r>
              <a:rPr lang="en-US" altLang="zh-TW" sz="2000" dirty="0"/>
              <a:t>Ben, Carol)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(20%)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Gaussian and Laplacian Pyramids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Erin, Daniel, Oscar)</a:t>
            </a:r>
          </a:p>
          <a:p>
            <a:pPr marL="271463" lvl="1" indent="-271463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	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Adaptive Threshold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      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Edward, Jenny)</a:t>
            </a:r>
            <a:endParaRPr lang="en-US" altLang="zh-TW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>
              <a:lnSpc>
                <a:spcPct val="100000"/>
              </a:lnSpc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     </a:t>
            </a:r>
            <a:r>
              <a:rPr lang="en-US" altLang="zh-TW" sz="2000" dirty="0">
                <a:solidFill>
                  <a:schemeClr val="tx1"/>
                </a:solidFill>
              </a:rPr>
              <a:t>4.1</a:t>
            </a:r>
            <a:r>
              <a:rPr lang="en-US" altLang="zh-TW" sz="2000" dirty="0">
                <a:ea typeface="Arial"/>
                <a:sym typeface="Arial"/>
              </a:rPr>
              <a:t> Global </a:t>
            </a:r>
            <a:r>
              <a:rPr lang="zh-TW" altLang="zh-TW" sz="2000" dirty="0">
                <a:ea typeface="Arial"/>
                <a:sym typeface="Arial"/>
              </a:rPr>
              <a:t>Threshold</a:t>
            </a:r>
            <a:r>
              <a:rPr lang="zh-TW" altLang="en-US" sz="2000" dirty="0">
                <a:ea typeface="Arial"/>
                <a:sym typeface="Arial"/>
              </a:rPr>
              <a:t> </a:t>
            </a:r>
            <a:r>
              <a:rPr lang="zh-TW" altLang="zh-TW" sz="2000" dirty="0">
                <a:ea typeface="Arial"/>
                <a:sym typeface="Arial"/>
              </a:rPr>
              <a:t>(</a:t>
            </a:r>
            <a:r>
              <a:rPr lang="en-US" altLang="zh-TW" sz="2000" dirty="0">
                <a:ea typeface="Arial"/>
                <a:sym typeface="Arial"/>
              </a:rPr>
              <a:t>10</a:t>
            </a:r>
            <a:r>
              <a:rPr lang="zh-TW" altLang="zh-TW" sz="2000" dirty="0">
                <a:ea typeface="Arial"/>
                <a:sym typeface="Arial"/>
              </a:rPr>
              <a:t>%)</a:t>
            </a:r>
            <a:r>
              <a:rPr lang="en-US" altLang="zh-TW" sz="2000" dirty="0">
                <a:ea typeface="Arial"/>
                <a:sym typeface="Arial"/>
              </a:rPr>
              <a:t> 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     </a:t>
            </a:r>
            <a:r>
              <a:rPr lang="en-US" altLang="zh-TW" sz="2000" dirty="0">
                <a:solidFill>
                  <a:schemeClr val="tx1"/>
                </a:solidFill>
              </a:rPr>
              <a:t>4.2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ea typeface="Arial"/>
                <a:sym typeface="Arial"/>
              </a:rPr>
              <a:t>Local </a:t>
            </a:r>
            <a:r>
              <a:rPr lang="zh-TW" altLang="zh-TW" sz="2000" dirty="0">
                <a:ea typeface="Arial"/>
                <a:sym typeface="Arial"/>
              </a:rPr>
              <a:t>Threshold</a:t>
            </a:r>
            <a:r>
              <a:rPr lang="zh-TW" altLang="en-US" sz="2000" dirty="0">
                <a:ea typeface="Arial"/>
                <a:sym typeface="Arial"/>
              </a:rPr>
              <a:t> </a:t>
            </a:r>
            <a:r>
              <a:rPr lang="zh-TW" altLang="zh-TW" sz="2000" dirty="0">
                <a:ea typeface="Arial"/>
                <a:sym typeface="Arial"/>
              </a:rPr>
              <a:t>(1</a:t>
            </a:r>
            <a:r>
              <a:rPr lang="en-US" altLang="zh-TW" sz="2000" dirty="0">
                <a:ea typeface="Arial"/>
                <a:sym typeface="Arial"/>
              </a:rPr>
              <a:t>0</a:t>
            </a:r>
            <a:r>
              <a:rPr lang="zh-TW" altLang="zh-TW" sz="2000" dirty="0">
                <a:ea typeface="Arial"/>
                <a:sym typeface="Arial"/>
              </a:rPr>
              <a:t>%)</a:t>
            </a:r>
            <a:endParaRPr lang="en-US" altLang="zh-TW" dirty="0">
              <a:ea typeface="Arial"/>
              <a:sym typeface="Arial"/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en-US" altLang="zh-TW" dirty="0">
                <a:sym typeface="Arial"/>
              </a:rPr>
              <a:t>5. </a:t>
            </a:r>
            <a:r>
              <a:rPr lang="en-US" altLang="zh-TW" dirty="0">
                <a:solidFill>
                  <a:srgbClr val="FF0000"/>
                </a:solidFill>
              </a:rPr>
              <a:t>(20%) </a:t>
            </a:r>
            <a:r>
              <a:rPr lang="en-US" altLang="zh-TW" dirty="0"/>
              <a:t>Image Transformation				  (</a:t>
            </a:r>
            <a:r>
              <a:rPr lang="zh-CN" altLang="en-US" dirty="0"/>
              <a:t>出題：</a:t>
            </a:r>
            <a:r>
              <a:rPr lang="en-US" altLang="zh-TW" dirty="0"/>
              <a:t>Tri, Helen)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5.1 Rotation, scaling, translation (10%)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5.2 Perspective transform (10%)	</a:t>
            </a:r>
            <a:endParaRPr lang="en-US" altLang="zh-TW" sz="20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33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5"/>
          <p:cNvSpPr txBox="1"/>
          <p:nvPr/>
        </p:nvSpPr>
        <p:spPr>
          <a:xfrm>
            <a:off x="198049" y="562853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171450" indent="-1714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Use MFC to create GUI</a:t>
            </a:r>
            <a:r>
              <a:rPr lang="zh-TW" altLang="en-U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like following picture.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486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GUI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056048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43AA8-BD3B-4EB8-A04D-6F7DDB919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1"/>
          <a:stretch/>
        </p:blipFill>
        <p:spPr>
          <a:xfrm>
            <a:off x="565233" y="1234603"/>
            <a:ext cx="8013534" cy="53495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dirty="0">
                <a:solidFill>
                  <a:schemeClr val="tx1"/>
                </a:solidFill>
              </a:rPr>
              <a:t>Image Processing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	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 Tri, Helen, Ann, Ford, </a:t>
            </a:r>
            <a:r>
              <a:rPr lang="en-US" altLang="zh-TW" sz="1800" dirty="0" err="1"/>
              <a:t>Phu</a:t>
            </a:r>
            <a:r>
              <a:rPr lang="en-US" altLang="zh-TW" sz="1800" dirty="0"/>
              <a:t>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5846" y="535537"/>
            <a:ext cx="8815754" cy="3263504"/>
          </a:xfrm>
        </p:spPr>
        <p:txBody>
          <a:bodyPr/>
          <a:lstStyle/>
          <a:p>
            <a:pPr marL="133350" indent="0">
              <a:lnSpc>
                <a:spcPct val="150000"/>
              </a:lnSpc>
              <a:buNone/>
            </a:pPr>
            <a:r>
              <a:rPr lang="en-US" altLang="zh-TW" sz="2000" dirty="0"/>
              <a:t> 1.1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Load Image File</a:t>
            </a:r>
            <a:r>
              <a:rPr lang="zh-TW" altLang="en-US" sz="2000" dirty="0">
                <a:ea typeface="Arial"/>
              </a:rPr>
              <a:t> </a:t>
            </a:r>
            <a:r>
              <a:rPr lang="en-US" altLang="zh-TW" sz="2000" dirty="0"/>
              <a:t>(</a:t>
            </a:r>
            <a:r>
              <a:rPr lang="en-US" altLang="zh-TW" dirty="0"/>
              <a:t>5</a:t>
            </a:r>
            <a:r>
              <a:rPr lang="en-US" altLang="zh-TW" sz="2000" dirty="0"/>
              <a:t>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1.2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Color Conversion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1.3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Image Flipping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1.4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endParaRPr lang="en-US" altLang="zh-TW" sz="2000" dirty="0"/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0B4CA-7A67-4B25-9F89-B55841E40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" t="13780" r="71111" b="30576"/>
          <a:stretch/>
        </p:blipFill>
        <p:spPr>
          <a:xfrm>
            <a:off x="3493700" y="2167289"/>
            <a:ext cx="3062378" cy="46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0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dog.bmp image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(dog.bmp)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Show the height and width of the image in console mode</a:t>
            </a:r>
            <a:endParaRPr lang="zh-TW" altLang="zh-TW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</a:pPr>
            <a:r>
              <a:rPr lang="zh-TW" altLang="zh-TW" sz="2000" dirty="0"/>
              <a:t>Hint : Textbook Chapter 2</a:t>
            </a:r>
            <a:r>
              <a:rPr lang="en-US" altLang="zh-TW" sz="2000" dirty="0"/>
              <a:t>, p. 22~23</a:t>
            </a:r>
            <a:r>
              <a:rPr lang="zh-TW" altLang="en-US" sz="2000" dirty="0"/>
              <a:t> </a:t>
            </a: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0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086601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787543" y="4109096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7" name="群組 6"/>
          <p:cNvGrpSpPr/>
          <p:nvPr/>
        </p:nvGrpSpPr>
        <p:grpSpPr>
          <a:xfrm>
            <a:off x="4723187" y="1759789"/>
            <a:ext cx="3816964" cy="4793220"/>
            <a:chOff x="9546262" y="2911756"/>
            <a:chExt cx="2264144" cy="307778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262" y="5364460"/>
              <a:ext cx="2145172" cy="62508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6262" y="2911756"/>
              <a:ext cx="2264144" cy="225200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465E-D49A-41F9-9BAE-D3B2E481E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1" t="13780" r="71111" b="30576"/>
          <a:stretch/>
        </p:blipFill>
        <p:spPr>
          <a:xfrm>
            <a:off x="603849" y="2491769"/>
            <a:ext cx="2675502" cy="4042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56B7BB-22ED-4F3E-A455-80E89AF83B6E}"/>
              </a:ext>
            </a:extLst>
          </p:cNvPr>
          <p:cNvSpPr/>
          <p:nvPr/>
        </p:nvSpPr>
        <p:spPr>
          <a:xfrm>
            <a:off x="969925" y="2933962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0" y="538952"/>
            <a:ext cx="8635991" cy="253231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“color.png”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Exchange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2) Open a new window to show the result.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value of 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pixel P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is P(a,b,c), the value of pixel P will be P(b,c,a) after changing.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3, p.31 ~ p.44</a:t>
            </a:r>
            <a:endParaRPr lang="zh-TW" altLang="en-US" sz="2000" dirty="0"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Conversion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l="9743" t="59590" r="54550" b="-711"/>
          <a:stretch/>
        </p:blipFill>
        <p:spPr>
          <a:xfrm>
            <a:off x="3125454" y="3610215"/>
            <a:ext cx="2726731" cy="2808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39">
            <a:extLst>
              <a:ext uri="{FF2B5EF4-FFF2-40B4-BE49-F238E27FC236}">
                <a16:creationId xmlns:a16="http://schemas.microsoft.com/office/drawing/2014/main" id="{B8DC6562-D898-4B62-A00C-1BDC47DB0925}"/>
              </a:ext>
            </a:extLst>
          </p:cNvPr>
          <p:cNvSpPr/>
          <p:nvPr/>
        </p:nvSpPr>
        <p:spPr>
          <a:xfrm>
            <a:off x="5846417" y="4838114"/>
            <a:ext cx="502358" cy="3527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13" name="Shape 133">
            <a:extLst>
              <a:ext uri="{FF2B5EF4-FFF2-40B4-BE49-F238E27FC236}">
                <a16:creationId xmlns:a16="http://schemas.microsoft.com/office/drawing/2014/main" id="{EE5F8236-BFD6-4995-8905-A0D9058AE6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0442" t="58879" r="3851"/>
          <a:stretch/>
        </p:blipFill>
        <p:spPr>
          <a:xfrm>
            <a:off x="6343007" y="3610215"/>
            <a:ext cx="2726732" cy="280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EF66E-A78F-4431-97DD-D2547FAB0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427222" y="2784637"/>
            <a:ext cx="2675502" cy="40424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A0897D-81A0-4DEB-B474-EBDD2617D02B}"/>
              </a:ext>
            </a:extLst>
          </p:cNvPr>
          <p:cNvSpPr/>
          <p:nvPr/>
        </p:nvSpPr>
        <p:spPr>
          <a:xfrm>
            <a:off x="787758" y="4079970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4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271444" y="3528996"/>
            <a:ext cx="5872556" cy="3100166"/>
            <a:chOff x="113475" y="3260408"/>
            <a:chExt cx="6914075" cy="3388874"/>
          </a:xfrm>
        </p:grpSpPr>
        <p:pic>
          <p:nvPicPr>
            <p:cNvPr id="149" name="Shape 1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475" y="3260408"/>
              <a:ext cx="6914075" cy="33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Shape 150"/>
            <p:cNvSpPr/>
            <p:nvPr/>
          </p:nvSpPr>
          <p:spPr>
            <a:xfrm>
              <a:off x="3275012" y="4821413"/>
              <a:ext cx="591000" cy="46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0116" cy="5855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Image Flipping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53884" y="559720"/>
            <a:ext cx="8993193" cy="206271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an image, dog.bmp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Flip the image (dog.bmp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open a new window to show the result.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</a:t>
            </a:r>
            <a:r>
              <a:rPr lang="zh-TW" sz="2000" b="0" i="0" u="none" strike="noStrike" cap="none" dirty="0">
                <a:solidFill>
                  <a:schemeClr val="dk1"/>
                </a:solidFill>
                <a:sym typeface="Calibri"/>
              </a:rPr>
              <a:t>Textbook Chapter </a:t>
            </a:r>
            <a:r>
              <a:rPr lang="zh-TW" sz="2000" dirty="0"/>
              <a:t>3</a:t>
            </a:r>
            <a:r>
              <a:rPr lang="en-US" altLang="zh-TW" dirty="0"/>
              <a:t>, </a:t>
            </a:r>
            <a:r>
              <a:rPr lang="en-US" altLang="zh-TW" sz="2000" dirty="0"/>
              <a:t>p.31 ~ p.44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66704-6F2B-4094-A5F9-546A63952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181155" y="2707430"/>
            <a:ext cx="2675502" cy="4042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106DDA-268B-48B0-A671-BAE936BC113F}"/>
              </a:ext>
            </a:extLst>
          </p:cNvPr>
          <p:cNvSpPr/>
          <p:nvPr/>
        </p:nvSpPr>
        <p:spPr>
          <a:xfrm>
            <a:off x="541691" y="4892159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3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6109</TotalTime>
  <Words>927</Words>
  <Application>Microsoft Office PowerPoint</Application>
  <PresentationFormat>如螢幕大小 (4:3)</PresentationFormat>
  <Paragraphs>180</Paragraphs>
  <Slides>17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新細明體</vt:lpstr>
      <vt:lpstr>楷体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Office 佈景主題</vt:lpstr>
      <vt:lpstr>初階影像處理、嵌入式機器人視覺 及人機互動 (Introduction to Image Processing, Embedded Robot Vision and Human-Computer Interaction)  Homework 1</vt:lpstr>
      <vt:lpstr>Notice (1/2)</vt:lpstr>
      <vt:lpstr>Notices (2/2)</vt:lpstr>
      <vt:lpstr>Assignment scoring (Total: 100%)</vt:lpstr>
      <vt:lpstr>0. GUI</vt:lpstr>
      <vt:lpstr>1. (20%) Image Processing           (出題： Tri, Helen, Ann, Ford, Phu)</vt:lpstr>
      <vt:lpstr>1.1 Load Image File (5%)</vt:lpstr>
      <vt:lpstr>1.2 Color Conversion (5%) </vt:lpstr>
      <vt:lpstr>1.3 Image Flipping (5%) </vt:lpstr>
      <vt:lpstr>1.4 Blending (5%) </vt:lpstr>
      <vt:lpstr>2. Edge Detection (20%)           (出題：Ben, Carol)</vt:lpstr>
      <vt:lpstr>3. The Gaussian and Laplacian pyramids (20%)                                       (出題：Erin, Daniel, Oscar) </vt:lpstr>
      <vt:lpstr>4. (20%) Adaptive Threshold      (出題: Edward, Jenny)</vt:lpstr>
      <vt:lpstr>4.1 Global Threshold (10%)    </vt:lpstr>
      <vt:lpstr>4.2 Local Threshold (10%) </vt:lpstr>
      <vt:lpstr>5.1 (10%) Transforms: Rotation, Scaling, Translation                 (出題：Tri, Helen, Ann)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初階影像處理、嵌入式機器人視覺 及人機互動  Homework 1</dc:title>
  <cp:lastModifiedBy>詹定璿</cp:lastModifiedBy>
  <cp:revision>662</cp:revision>
  <dcterms:modified xsi:type="dcterms:W3CDTF">2018-10-12T05:39:40Z</dcterms:modified>
</cp:coreProperties>
</file>